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4"/>
    <p:sldMasterId id="2147483667" r:id="rId5"/>
    <p:sldMasterId id="2147483648" r:id="rId6"/>
  </p:sldMasterIdLst>
  <p:notesMasterIdLst>
    <p:notesMasterId r:id="rId13"/>
  </p:notesMasterIdLst>
  <p:sldIdLst>
    <p:sldId id="1471" r:id="rId7"/>
    <p:sldId id="1537" r:id="rId8"/>
    <p:sldId id="1520" r:id="rId9"/>
    <p:sldId id="1577" r:id="rId10"/>
    <p:sldId id="1578" r:id="rId11"/>
    <p:sldId id="15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12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74C044"/>
    <a:srgbClr val="3E4982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0" autoAdjust="0"/>
    <p:restoredTop sz="90818" autoAdjust="0"/>
  </p:normalViewPr>
  <p:slideViewPr>
    <p:cSldViewPr snapToGrid="0">
      <p:cViewPr varScale="1">
        <p:scale>
          <a:sx n="68" d="100"/>
          <a:sy n="68" d="100"/>
        </p:scale>
        <p:origin x="931" y="259"/>
      </p:cViewPr>
      <p:guideLst>
        <p:guide orient="horz" pos="888"/>
        <p:guide pos="1224"/>
      </p:guideLst>
    </p:cSldViewPr>
  </p:slideViewPr>
  <p:outlineViewPr>
    <p:cViewPr>
      <p:scale>
        <a:sx n="33" d="100"/>
        <a:sy n="33" d="100"/>
      </p:scale>
      <p:origin x="0" y="-2388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C56C-AB91-4499-BD68-DB0F327CAB4D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48B17-8121-4783-A21E-42D89A42B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48B17-8121-4783-A21E-42D89A42B1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48B17-8121-4783-A21E-42D89A42B1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9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4D992-1E41-ED92-41C2-C58157FA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C253A-7AB7-7917-833F-75E03FB5B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96221-534E-6C75-D997-CE0671175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3FB4-1C7E-5D06-5E5C-FDDE6E593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48B17-8121-4783-A21E-42D89A42B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3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https://chicago.suntimes.com/letters-to-the-editor/2025/05/01/federal-drug-pricing-program-340b-abuse-donald-trump-fdr-100-days-kristi-noem-stolen-purse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48B17-8121-4783-A21E-42D89A42B1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0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82EBA-CBE7-9CD4-5263-1F3E5B203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35A2B-F034-AA15-D81F-C9784BCF5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A2E7E-A437-E223-ADAF-DB54C1F3A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0C621-6B74-41E0-C3FD-4433E680C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48B17-8121-4783-A21E-42D89A42B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2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F83095-06A1-459B-AD77-3EEEE1B7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421" y="5587248"/>
            <a:ext cx="10158774" cy="112637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D3264-A3F2-46B3-98E8-3D25193C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58423"/>
            <a:ext cx="12191999" cy="196975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5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7BE7-5AEA-42C4-8869-C94300DF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616" y="365125"/>
            <a:ext cx="99408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B7A61-CA79-437C-8297-C015FCC4B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8613" y="1681163"/>
            <a:ext cx="994083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9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AA33B-50B0-4EA4-BD0D-550F0BFF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8616" y="2505075"/>
            <a:ext cx="9940830" cy="3569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56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057B-6421-4B6E-AB5C-C8FE06B6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3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F83095-06A1-459B-AD77-3EEEE1B7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421" y="5587248"/>
            <a:ext cx="10158774" cy="112637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D3264-A3F2-46B3-98E8-3D25193C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58423"/>
            <a:ext cx="12191999" cy="196975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41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F83095-06A1-459B-AD77-3EEEE1B7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421" y="5587248"/>
            <a:ext cx="10158774" cy="11263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D3264-A3F2-46B3-98E8-3D25193C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58423"/>
            <a:ext cx="12191999" cy="196975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F83095-06A1-459B-AD77-3EEEE1B7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421" y="5587248"/>
            <a:ext cx="10158774" cy="11263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D3264-A3F2-46B3-98E8-3D25193C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58423"/>
            <a:ext cx="12191999" cy="196975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6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3264-A3F2-46B3-98E8-3D25193C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616" y="1122363"/>
            <a:ext cx="994083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83095-06A1-459B-AD77-3EEEE1B7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615" y="3602038"/>
            <a:ext cx="994083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59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2F7E-48C4-44FE-9089-A32D2CB2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0" y="365125"/>
            <a:ext cx="999308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F6A0C-EEBA-41DF-8EFE-73A44EE8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489" y="1825625"/>
            <a:ext cx="9993087" cy="426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45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86A8-FB49-4B78-8ED8-65F80D2A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0" y="1709738"/>
            <a:ext cx="99930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EDAC5-EDDA-4F68-B0E7-CE6B1A91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490" y="4589463"/>
            <a:ext cx="999308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999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99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163D-D41A-4F2E-ABFF-1E747B3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6182-F6C7-4B74-8153-F2D4F8BF7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5552" y="1825625"/>
            <a:ext cx="4937762" cy="4248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592-CC42-4898-A93C-70B9C9CC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1688" y="1825625"/>
            <a:ext cx="4937762" cy="4248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22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7BE7-5AEA-42C4-8869-C94300DF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616" y="365125"/>
            <a:ext cx="99408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B7A61-CA79-437C-8297-C015FCC4B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8614" y="1681163"/>
            <a:ext cx="480713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9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AA33B-50B0-4EA4-BD0D-550F0BFF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8616" y="2505075"/>
            <a:ext cx="4807134" cy="356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0475-4986-4B13-9D8A-A142B5FBD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2314" y="1681163"/>
            <a:ext cx="480713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9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04477-0A1F-4532-8DA4-1FBD57D5C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32312" y="2505075"/>
            <a:ext cx="4807136" cy="356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63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B52E3-27E6-409C-B9F9-B57D6082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53" y="365125"/>
            <a:ext cx="99538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64D86-B8EB-4D24-8AD8-6227A7FB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5554" y="1825625"/>
            <a:ext cx="9953896" cy="427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81D78-CB59-4638-95EA-BA5DF927475A}"/>
              </a:ext>
            </a:extLst>
          </p:cNvPr>
          <p:cNvSpPr/>
          <p:nvPr userDrawn="1"/>
        </p:nvSpPr>
        <p:spPr>
          <a:xfrm rot="16200000">
            <a:off x="6073142" y="-992223"/>
            <a:ext cx="45719" cy="12192001"/>
          </a:xfrm>
          <a:prstGeom prst="rect">
            <a:avLst/>
          </a:prstGeom>
          <a:solidFill>
            <a:srgbClr val="74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4"/>
          <a:stretch/>
        </p:blipFill>
        <p:spPr>
          <a:xfrm>
            <a:off x="0" y="0"/>
            <a:ext cx="12187989" cy="50171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00DA1A-B0CF-49D7-A5B2-1C2C9F5B6F8F}"/>
              </a:ext>
            </a:extLst>
          </p:cNvPr>
          <p:cNvSpPr/>
          <p:nvPr userDrawn="1"/>
        </p:nvSpPr>
        <p:spPr>
          <a:xfrm rot="16200000" flipH="1">
            <a:off x="5986273" y="-1121092"/>
            <a:ext cx="219456" cy="121920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512CF-81D0-F362-491C-CD1F856D1BD4}"/>
              </a:ext>
            </a:extLst>
          </p:cNvPr>
          <p:cNvSpPr/>
          <p:nvPr userDrawn="1"/>
        </p:nvSpPr>
        <p:spPr>
          <a:xfrm>
            <a:off x="4010" y="0"/>
            <a:ext cx="12183979" cy="4867564"/>
          </a:xfrm>
          <a:prstGeom prst="rect">
            <a:avLst/>
          </a:prstGeom>
          <a:solidFill>
            <a:srgbClr val="3E4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017B7F-A04B-3EEA-E4D9-C8A31B73E39A}"/>
              </a:ext>
            </a:extLst>
          </p:cNvPr>
          <p:cNvSpPr/>
          <p:nvPr userDrawn="1"/>
        </p:nvSpPr>
        <p:spPr>
          <a:xfrm rot="16200000">
            <a:off x="6069129" y="739140"/>
            <a:ext cx="45719" cy="12192001"/>
          </a:xfrm>
          <a:prstGeom prst="rect">
            <a:avLst/>
          </a:prstGeom>
          <a:solidFill>
            <a:srgbClr val="74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88008" y="2871216"/>
            <a:ext cx="9015984" cy="493776"/>
          </a:xfrm>
          <a:prstGeom prst="rect">
            <a:avLst/>
          </a:prstGeom>
          <a:solidFill>
            <a:srgbClr val="74C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46" y="528892"/>
            <a:ext cx="8624295" cy="27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E498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E498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00DA1A-B0CF-49D7-A5B2-1C2C9F5B6F8F}"/>
              </a:ext>
            </a:extLst>
          </p:cNvPr>
          <p:cNvSpPr/>
          <p:nvPr userDrawn="1"/>
        </p:nvSpPr>
        <p:spPr>
          <a:xfrm flipH="1">
            <a:off x="380999" y="0"/>
            <a:ext cx="144997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B52E3-27E6-409C-B9F9-B57D6082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53" y="365125"/>
            <a:ext cx="99538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64D86-B8EB-4D24-8AD8-6227A7FB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5554" y="1825625"/>
            <a:ext cx="9953896" cy="427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81D78-CB59-4638-95EA-BA5DF927475A}"/>
              </a:ext>
            </a:extLst>
          </p:cNvPr>
          <p:cNvSpPr/>
          <p:nvPr userDrawn="1"/>
        </p:nvSpPr>
        <p:spPr>
          <a:xfrm>
            <a:off x="600890" y="0"/>
            <a:ext cx="45719" cy="6858000"/>
          </a:xfrm>
          <a:prstGeom prst="rect">
            <a:avLst/>
          </a:prstGeom>
          <a:solidFill>
            <a:srgbClr val="74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68CCA9-32C1-4B48-8CC3-C72CD317EDD6}"/>
              </a:ext>
            </a:extLst>
          </p:cNvPr>
          <p:cNvSpPr txBox="1">
            <a:spLocks/>
          </p:cNvSpPr>
          <p:nvPr userDrawn="1"/>
        </p:nvSpPr>
        <p:spPr>
          <a:xfrm>
            <a:off x="755468" y="6340399"/>
            <a:ext cx="89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CE5D60-A7EC-4EF7-A80A-C44B63586BFD}" type="slidenum">
              <a:rPr lang="en-US" b="1" smtClean="0">
                <a:solidFill>
                  <a:srgbClr val="3E4982"/>
                </a:solidFill>
              </a:rPr>
              <a:pPr algn="ctr"/>
              <a:t>‹#›</a:t>
            </a:fld>
            <a:endParaRPr lang="en-US" b="1" dirty="0">
              <a:solidFill>
                <a:srgbClr val="3E498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59F9E4-5167-462D-92E4-037216D61F5C}"/>
              </a:ext>
            </a:extLst>
          </p:cNvPr>
          <p:cNvSpPr/>
          <p:nvPr userDrawn="1"/>
        </p:nvSpPr>
        <p:spPr>
          <a:xfrm flipH="1">
            <a:off x="380999" y="0"/>
            <a:ext cx="219891" cy="6858000"/>
          </a:xfrm>
          <a:prstGeom prst="rect">
            <a:avLst/>
          </a:prstGeom>
          <a:solidFill>
            <a:srgbClr val="3E4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E4982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2746AEB-C58E-48E2-86BA-88200F67B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5"/>
          <a:stretch/>
        </p:blipFill>
        <p:spPr>
          <a:xfrm>
            <a:off x="10275025" y="6286592"/>
            <a:ext cx="1728878" cy="47273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78700C-C288-44A2-9F8C-FB5335D6AEB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0890" y="6152607"/>
            <a:ext cx="11591110" cy="22985"/>
          </a:xfrm>
          <a:prstGeom prst="line">
            <a:avLst/>
          </a:prstGeom>
          <a:ln>
            <a:solidFill>
              <a:srgbClr val="74C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F294D9-AF7C-EE77-D8E3-D27494ECBDAA}"/>
              </a:ext>
            </a:extLst>
          </p:cNvPr>
          <p:cNvSpPr txBox="1"/>
          <p:nvPr userDrawn="1"/>
        </p:nvSpPr>
        <p:spPr>
          <a:xfrm>
            <a:off x="1830974" y="6369070"/>
            <a:ext cx="851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1" kern="1100" spc="40" baseline="0" dirty="0">
                <a:solidFill>
                  <a:srgbClr val="3E4982"/>
                </a:solidFill>
                <a:latin typeface="Arial Narrow" panose="020B0606020202030204" pitchFamily="34" charset="0"/>
              </a:rPr>
              <a:t>Serving as a voice for rheumatology, ensuring patients have access to care – </a:t>
            </a:r>
            <a:r>
              <a:rPr lang="en-US" sz="1800" b="1" i="1" u="none" kern="1100" spc="40" baseline="0" dirty="0">
                <a:solidFill>
                  <a:srgbClr val="3E4982"/>
                </a:solidFill>
                <a:latin typeface="Arial Narrow" panose="020B0606020202030204" pitchFamily="34" charset="0"/>
              </a:rPr>
              <a:t>www.csro.info</a:t>
            </a:r>
            <a:r>
              <a:rPr lang="en-US" sz="1800" i="1" kern="1100" spc="20" baseline="0" dirty="0">
                <a:solidFill>
                  <a:srgbClr val="3E4982"/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752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E49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4C0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4C04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4C04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4C044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4C044"/>
        </a:buClr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chicago.suntimes.com/letters-to-the-editor/2025/05/01/federal-drug-pricing-program-340b-abuse-donald-trump-fdr-100-days-kristi-noem-stolen-pur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687727"/>
            <a:ext cx="12191999" cy="1969753"/>
          </a:xfrm>
        </p:spPr>
        <p:txBody>
          <a:bodyPr>
            <a:normAutofit/>
          </a:bodyPr>
          <a:lstStyle/>
          <a:p>
            <a:r>
              <a:rPr lang="en-US" sz="7200" b="0" dirty="0">
                <a:latin typeface="+mj-lt"/>
              </a:rPr>
              <a:t>Advocacy Insider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190842"/>
            <a:ext cx="12191999" cy="175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9999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3E4982"/>
                </a:solidFill>
              </a:rPr>
              <a:t>PRESENTER:</a:t>
            </a:r>
            <a:br>
              <a:rPr lang="en-US" sz="2800" b="1" dirty="0">
                <a:solidFill>
                  <a:srgbClr val="3E4982"/>
                </a:solidFill>
              </a:rPr>
            </a:br>
            <a:br>
              <a:rPr lang="en-US" sz="1200" b="1" dirty="0">
                <a:solidFill>
                  <a:srgbClr val="3E4982"/>
                </a:solidFill>
              </a:rPr>
            </a:br>
            <a:r>
              <a:rPr lang="en-US" sz="3600" b="1" dirty="0"/>
              <a:t>Erin Arnold, MD, FACR</a:t>
            </a:r>
            <a:br>
              <a:rPr lang="en-US" sz="3600" dirty="0"/>
            </a:br>
            <a:r>
              <a:rPr lang="en-US" sz="2800" i="1" dirty="0"/>
              <a:t>Board Member, CSRO</a:t>
            </a:r>
          </a:p>
        </p:txBody>
      </p:sp>
    </p:spTree>
    <p:extLst>
      <p:ext uri="{BB962C8B-B14F-4D97-AF65-F5344CB8AC3E}">
        <p14:creationId xmlns:p14="http://schemas.microsoft.com/office/powerpoint/2010/main" val="175171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34A4-8A0F-24D1-E26C-D494259BF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35" y="2749923"/>
            <a:ext cx="5268940" cy="333736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Erin Arnold, MD, FACR</a:t>
            </a:r>
          </a:p>
          <a:p>
            <a:pPr marL="0" indent="0">
              <a:buNone/>
            </a:pPr>
            <a:r>
              <a:rPr lang="en-US" sz="2400" i="1" dirty="0"/>
              <a:t>Board Member, CSRO</a:t>
            </a:r>
          </a:p>
          <a:p>
            <a:pPr marL="0" indent="0">
              <a:buNone/>
            </a:pPr>
            <a:r>
              <a:rPr lang="en-US" sz="2400" i="1" dirty="0"/>
              <a:t>Advocacy Co-Chair, Chicago Rheumatism Society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DD927C-16E4-94BF-5AA7-4B711B1A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0" y="365125"/>
            <a:ext cx="9993086" cy="815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Coalition of State Rheumatology Organizations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3C7D14-753B-093D-2211-C8C2CE86D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1" y="1512794"/>
            <a:ext cx="4255994" cy="425599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9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B917F-BBCA-75BC-8446-109FE009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4D46-17F5-DE80-2A4D-D9BEE5A6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0" y="365125"/>
            <a:ext cx="9993086" cy="815975"/>
          </a:xfrm>
        </p:spPr>
        <p:txBody>
          <a:bodyPr anchor="b">
            <a:normAutofit/>
          </a:bodyPr>
          <a:lstStyle/>
          <a:p>
            <a:r>
              <a:rPr lang="en-US" dirty="0"/>
              <a:t>340B: Impact on Rheumatology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339E25-614C-2F7E-BEC7-0BAB479676FF}"/>
              </a:ext>
            </a:extLst>
          </p:cNvPr>
          <p:cNvSpPr txBox="1">
            <a:spLocks/>
          </p:cNvSpPr>
          <p:nvPr/>
        </p:nvSpPr>
        <p:spPr>
          <a:xfrm>
            <a:off x="1972488" y="1371600"/>
            <a:ext cx="5255626" cy="469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4C04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C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C04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C044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4C044"/>
              </a:buClr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200" dirty="0"/>
              <a:t>Drives healthcare consolidation, threatening viability of private rheumatology practices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340B hospitals and their off-campus facilities receive a 20-50% discount on provider administered medications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Large 340B hospitals responsible for approximately 80% of hospital acquisitions (2016-2022)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16068-1D56-4DA3-87B0-3B5865A9B99C}"/>
              </a:ext>
            </a:extLst>
          </p:cNvPr>
          <p:cNvSpPr/>
          <p:nvPr/>
        </p:nvSpPr>
        <p:spPr>
          <a:xfrm>
            <a:off x="7228114" y="1371600"/>
            <a:ext cx="4737461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4C04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</a:t>
            </a:r>
            <a:r>
              <a:rPr lang="en-US" sz="2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4C04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rice markups at </a:t>
            </a:r>
          </a:p>
          <a:p>
            <a:pPr algn="ctr"/>
            <a:r>
              <a:rPr lang="en-US" sz="24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4C04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340B eligible hospitals </a:t>
            </a:r>
          </a:p>
          <a:p>
            <a:pPr algn="ctr"/>
            <a:r>
              <a:rPr lang="en-US" sz="2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4C04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were over </a:t>
            </a:r>
          </a:p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6x</a:t>
            </a:r>
            <a:endParaRPr lang="en-US" sz="28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24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4C04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HIGHER</a:t>
            </a:r>
            <a:r>
              <a:rPr lang="en-US" sz="20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4C04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in </a:t>
            </a:r>
          </a:p>
          <a:p>
            <a:pPr algn="ctr"/>
            <a:r>
              <a:rPr lang="en-US" sz="24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4C04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independent physician practices. </a:t>
            </a:r>
          </a:p>
        </p:txBody>
      </p:sp>
    </p:spTree>
    <p:extLst>
      <p:ext uri="{BB962C8B-B14F-4D97-AF65-F5344CB8AC3E}">
        <p14:creationId xmlns:p14="http://schemas.microsoft.com/office/powerpoint/2010/main" val="342727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5DDDC-B0C3-BD65-DA4E-EC98D6145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4B96-DBB2-9245-9636-AE096D2F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1" y="365125"/>
            <a:ext cx="9996350" cy="815975"/>
          </a:xfrm>
        </p:spPr>
        <p:txBody>
          <a:bodyPr anchor="b">
            <a:normAutofit/>
          </a:bodyPr>
          <a:lstStyle/>
          <a:p>
            <a:r>
              <a:rPr lang="en-US" dirty="0"/>
              <a:t>Follow the Dollar: </a:t>
            </a:r>
            <a:r>
              <a:rPr lang="en-US" sz="2900" dirty="0"/>
              <a:t>340B Hospital Buy-and-Bill Model</a:t>
            </a:r>
          </a:p>
        </p:txBody>
      </p:sp>
      <p:pic>
        <p:nvPicPr>
          <p:cNvPr id="5" name="Picture 4" descr="A diagram of a person&#10;&#10;AI-generated content may be incorrect.">
            <a:extLst>
              <a:ext uri="{FF2B5EF4-FFF2-40B4-BE49-F238E27FC236}">
                <a16:creationId xmlns:a16="http://schemas.microsoft.com/office/drawing/2014/main" id="{16E38444-B4C7-91E7-0ED2-76602C1F2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5474" r="36916" b="8282"/>
          <a:stretch/>
        </p:blipFill>
        <p:spPr>
          <a:xfrm>
            <a:off x="3005490" y="1304544"/>
            <a:ext cx="3935786" cy="4841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5162BC-2230-BC37-3D78-56E25631125A}"/>
              </a:ext>
            </a:extLst>
          </p:cNvPr>
          <p:cNvSpPr txBox="1"/>
          <p:nvPr/>
        </p:nvSpPr>
        <p:spPr>
          <a:xfrm>
            <a:off x="6941276" y="1409700"/>
            <a:ext cx="433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Manufacturer</a:t>
            </a:r>
            <a:r>
              <a:rPr lang="en-US" dirty="0">
                <a:latin typeface="+mj-lt"/>
              </a:rPr>
              <a:t> Keeps: $2,646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8A1E6-C7C5-BD81-E2F7-8ED701A5E551}"/>
              </a:ext>
            </a:extLst>
          </p:cNvPr>
          <p:cNvSpPr txBox="1"/>
          <p:nvPr/>
        </p:nvSpPr>
        <p:spPr>
          <a:xfrm>
            <a:off x="6941276" y="2403348"/>
            <a:ext cx="433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Wholesaler</a:t>
            </a:r>
            <a:r>
              <a:rPr lang="en-US" dirty="0">
                <a:latin typeface="+mj-lt"/>
              </a:rPr>
              <a:t> Keeps: $54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36442-A9A1-368C-4404-53BC10E6F7D3}"/>
              </a:ext>
            </a:extLst>
          </p:cNvPr>
          <p:cNvSpPr txBox="1"/>
          <p:nvPr/>
        </p:nvSpPr>
        <p:spPr>
          <a:xfrm>
            <a:off x="6941276" y="3828832"/>
            <a:ext cx="433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340B Hospital Keeps: $7,798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C23D1-861B-C17B-7946-1DFC318EAADD}"/>
              </a:ext>
            </a:extLst>
          </p:cNvPr>
          <p:cNvSpPr txBox="1"/>
          <p:nvPr/>
        </p:nvSpPr>
        <p:spPr>
          <a:xfrm>
            <a:off x="6941276" y="4352219"/>
            <a:ext cx="433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Patient </a:t>
            </a:r>
            <a:r>
              <a:rPr lang="en-US" dirty="0">
                <a:latin typeface="+mj-lt"/>
              </a:rPr>
              <a:t>Cost Sharing: $2,100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A525A-EDCF-6059-5464-5174C86FF654}"/>
              </a:ext>
            </a:extLst>
          </p:cNvPr>
          <p:cNvSpPr txBox="1"/>
          <p:nvPr/>
        </p:nvSpPr>
        <p:spPr>
          <a:xfrm>
            <a:off x="6941276" y="5666559"/>
            <a:ext cx="433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Health Plan</a:t>
            </a:r>
            <a:r>
              <a:rPr lang="en-US" dirty="0">
                <a:latin typeface="+mj-lt"/>
              </a:rPr>
              <a:t> Pays 340B Hospital: $8,398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591C6FA4-868A-CBA1-BE76-070BEC3AF435}"/>
              </a:ext>
            </a:extLst>
          </p:cNvPr>
          <p:cNvSpPr/>
          <p:nvPr/>
        </p:nvSpPr>
        <p:spPr>
          <a:xfrm rot="12371901">
            <a:off x="9954689" y="2079406"/>
            <a:ext cx="2011680" cy="1829801"/>
          </a:xfrm>
          <a:prstGeom prst="irregularSeal1">
            <a:avLst/>
          </a:prstGeom>
          <a:solidFill>
            <a:srgbClr val="74C0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820B5-90C7-1C89-3534-B89840420C6D}"/>
              </a:ext>
            </a:extLst>
          </p:cNvPr>
          <p:cNvSpPr txBox="1"/>
          <p:nvPr/>
        </p:nvSpPr>
        <p:spPr>
          <a:xfrm rot="1012546">
            <a:off x="10324803" y="2671140"/>
            <a:ext cx="127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34%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mark up</a:t>
            </a:r>
          </a:p>
        </p:txBody>
      </p:sp>
    </p:spTree>
    <p:extLst>
      <p:ext uri="{BB962C8B-B14F-4D97-AF65-F5344CB8AC3E}">
        <p14:creationId xmlns:p14="http://schemas.microsoft.com/office/powerpoint/2010/main" val="330550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27F8F9-38BA-EC30-3D41-5BF37DEE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44" y="168213"/>
            <a:ext cx="4514883" cy="5905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27F6CC3D-75E9-44A1-DD8F-070071960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301" y="1023131"/>
            <a:ext cx="5573776" cy="5296862"/>
          </a:xfrm>
          <a:custGeom>
            <a:avLst/>
            <a:gdLst>
              <a:gd name="connsiteX0" fmla="*/ 0 w 5573776"/>
              <a:gd name="connsiteY0" fmla="*/ 0 h 5296862"/>
              <a:gd name="connsiteX1" fmla="*/ 613115 w 5573776"/>
              <a:gd name="connsiteY1" fmla="*/ 0 h 5296862"/>
              <a:gd name="connsiteX2" fmla="*/ 1003280 w 5573776"/>
              <a:gd name="connsiteY2" fmla="*/ 0 h 5296862"/>
              <a:gd name="connsiteX3" fmla="*/ 1672133 w 5573776"/>
              <a:gd name="connsiteY3" fmla="*/ 0 h 5296862"/>
              <a:gd name="connsiteX4" fmla="*/ 2173773 w 5573776"/>
              <a:gd name="connsiteY4" fmla="*/ 0 h 5296862"/>
              <a:gd name="connsiteX5" fmla="*/ 2675412 w 5573776"/>
              <a:gd name="connsiteY5" fmla="*/ 0 h 5296862"/>
              <a:gd name="connsiteX6" fmla="*/ 3065577 w 5573776"/>
              <a:gd name="connsiteY6" fmla="*/ 0 h 5296862"/>
              <a:gd name="connsiteX7" fmla="*/ 3567217 w 5573776"/>
              <a:gd name="connsiteY7" fmla="*/ 0 h 5296862"/>
              <a:gd name="connsiteX8" fmla="*/ 4236070 w 5573776"/>
              <a:gd name="connsiteY8" fmla="*/ 0 h 5296862"/>
              <a:gd name="connsiteX9" fmla="*/ 4793447 w 5573776"/>
              <a:gd name="connsiteY9" fmla="*/ 0 h 5296862"/>
              <a:gd name="connsiteX10" fmla="*/ 5573776 w 5573776"/>
              <a:gd name="connsiteY10" fmla="*/ 0 h 5296862"/>
              <a:gd name="connsiteX11" fmla="*/ 5573776 w 5573776"/>
              <a:gd name="connsiteY11" fmla="*/ 535572 h 5296862"/>
              <a:gd name="connsiteX12" fmla="*/ 5573776 w 5573776"/>
              <a:gd name="connsiteY12" fmla="*/ 1124112 h 5296862"/>
              <a:gd name="connsiteX13" fmla="*/ 5573776 w 5573776"/>
              <a:gd name="connsiteY13" fmla="*/ 1553746 h 5296862"/>
              <a:gd name="connsiteX14" fmla="*/ 5573776 w 5573776"/>
              <a:gd name="connsiteY14" fmla="*/ 2195255 h 5296862"/>
              <a:gd name="connsiteX15" fmla="*/ 5573776 w 5573776"/>
              <a:gd name="connsiteY15" fmla="*/ 2624889 h 5296862"/>
              <a:gd name="connsiteX16" fmla="*/ 5573776 w 5573776"/>
              <a:gd name="connsiteY16" fmla="*/ 3213430 h 5296862"/>
              <a:gd name="connsiteX17" fmla="*/ 5573776 w 5573776"/>
              <a:gd name="connsiteY17" fmla="*/ 3801970 h 5296862"/>
              <a:gd name="connsiteX18" fmla="*/ 5573776 w 5573776"/>
              <a:gd name="connsiteY18" fmla="*/ 4443479 h 5296862"/>
              <a:gd name="connsiteX19" fmla="*/ 5573776 w 5573776"/>
              <a:gd name="connsiteY19" fmla="*/ 5296862 h 5296862"/>
              <a:gd name="connsiteX20" fmla="*/ 4904923 w 5573776"/>
              <a:gd name="connsiteY20" fmla="*/ 5296862 h 5296862"/>
              <a:gd name="connsiteX21" fmla="*/ 4347545 w 5573776"/>
              <a:gd name="connsiteY21" fmla="*/ 5296862 h 5296862"/>
              <a:gd name="connsiteX22" fmla="*/ 3901643 w 5573776"/>
              <a:gd name="connsiteY22" fmla="*/ 5296862 h 5296862"/>
              <a:gd name="connsiteX23" fmla="*/ 3511479 w 5573776"/>
              <a:gd name="connsiteY23" fmla="*/ 5296862 h 5296862"/>
              <a:gd name="connsiteX24" fmla="*/ 3065577 w 5573776"/>
              <a:gd name="connsiteY24" fmla="*/ 5296862 h 5296862"/>
              <a:gd name="connsiteX25" fmla="*/ 2619675 w 5573776"/>
              <a:gd name="connsiteY25" fmla="*/ 5296862 h 5296862"/>
              <a:gd name="connsiteX26" fmla="*/ 2229510 w 5573776"/>
              <a:gd name="connsiteY26" fmla="*/ 5296862 h 5296862"/>
              <a:gd name="connsiteX27" fmla="*/ 1839346 w 5573776"/>
              <a:gd name="connsiteY27" fmla="*/ 5296862 h 5296862"/>
              <a:gd name="connsiteX28" fmla="*/ 1226231 w 5573776"/>
              <a:gd name="connsiteY28" fmla="*/ 5296862 h 5296862"/>
              <a:gd name="connsiteX29" fmla="*/ 780329 w 5573776"/>
              <a:gd name="connsiteY29" fmla="*/ 5296862 h 5296862"/>
              <a:gd name="connsiteX30" fmla="*/ 0 w 5573776"/>
              <a:gd name="connsiteY30" fmla="*/ 5296862 h 5296862"/>
              <a:gd name="connsiteX31" fmla="*/ 0 w 5573776"/>
              <a:gd name="connsiteY31" fmla="*/ 4814259 h 5296862"/>
              <a:gd name="connsiteX32" fmla="*/ 0 w 5573776"/>
              <a:gd name="connsiteY32" fmla="*/ 4119782 h 5296862"/>
              <a:gd name="connsiteX33" fmla="*/ 0 w 5573776"/>
              <a:gd name="connsiteY33" fmla="*/ 3690147 h 5296862"/>
              <a:gd name="connsiteX34" fmla="*/ 0 w 5573776"/>
              <a:gd name="connsiteY34" fmla="*/ 3154576 h 5296862"/>
              <a:gd name="connsiteX35" fmla="*/ 0 w 5573776"/>
              <a:gd name="connsiteY35" fmla="*/ 2619004 h 5296862"/>
              <a:gd name="connsiteX36" fmla="*/ 0 w 5573776"/>
              <a:gd name="connsiteY36" fmla="*/ 2030464 h 5296862"/>
              <a:gd name="connsiteX37" fmla="*/ 0 w 5573776"/>
              <a:gd name="connsiteY37" fmla="*/ 1547861 h 5296862"/>
              <a:gd name="connsiteX38" fmla="*/ 0 w 5573776"/>
              <a:gd name="connsiteY38" fmla="*/ 853383 h 5296862"/>
              <a:gd name="connsiteX39" fmla="*/ 0 w 5573776"/>
              <a:gd name="connsiteY39" fmla="*/ 0 h 52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573776" h="5296862" fill="none" extrusionOk="0">
                <a:moveTo>
                  <a:pt x="0" y="0"/>
                </a:moveTo>
                <a:cubicBezTo>
                  <a:pt x="203519" y="-33215"/>
                  <a:pt x="373876" y="9791"/>
                  <a:pt x="613115" y="0"/>
                </a:cubicBezTo>
                <a:cubicBezTo>
                  <a:pt x="852354" y="-9791"/>
                  <a:pt x="924365" y="34843"/>
                  <a:pt x="1003280" y="0"/>
                </a:cubicBezTo>
                <a:cubicBezTo>
                  <a:pt x="1082195" y="-34843"/>
                  <a:pt x="1419383" y="46893"/>
                  <a:pt x="1672133" y="0"/>
                </a:cubicBezTo>
                <a:cubicBezTo>
                  <a:pt x="1924883" y="-46893"/>
                  <a:pt x="1945294" y="27375"/>
                  <a:pt x="2173773" y="0"/>
                </a:cubicBezTo>
                <a:cubicBezTo>
                  <a:pt x="2402252" y="-27375"/>
                  <a:pt x="2558374" y="34025"/>
                  <a:pt x="2675412" y="0"/>
                </a:cubicBezTo>
                <a:cubicBezTo>
                  <a:pt x="2792450" y="-34025"/>
                  <a:pt x="2955912" y="24095"/>
                  <a:pt x="3065577" y="0"/>
                </a:cubicBezTo>
                <a:cubicBezTo>
                  <a:pt x="3175242" y="-24095"/>
                  <a:pt x="3415402" y="41589"/>
                  <a:pt x="3567217" y="0"/>
                </a:cubicBezTo>
                <a:cubicBezTo>
                  <a:pt x="3719032" y="-41589"/>
                  <a:pt x="4054754" y="12251"/>
                  <a:pt x="4236070" y="0"/>
                </a:cubicBezTo>
                <a:cubicBezTo>
                  <a:pt x="4417386" y="-12251"/>
                  <a:pt x="4578139" y="47096"/>
                  <a:pt x="4793447" y="0"/>
                </a:cubicBezTo>
                <a:cubicBezTo>
                  <a:pt x="5008755" y="-47096"/>
                  <a:pt x="5344550" y="90585"/>
                  <a:pt x="5573776" y="0"/>
                </a:cubicBezTo>
                <a:cubicBezTo>
                  <a:pt x="5598746" y="225297"/>
                  <a:pt x="5540155" y="420731"/>
                  <a:pt x="5573776" y="535572"/>
                </a:cubicBezTo>
                <a:cubicBezTo>
                  <a:pt x="5607397" y="650413"/>
                  <a:pt x="5573481" y="836647"/>
                  <a:pt x="5573776" y="1124112"/>
                </a:cubicBezTo>
                <a:cubicBezTo>
                  <a:pt x="5574071" y="1411577"/>
                  <a:pt x="5551156" y="1447938"/>
                  <a:pt x="5573776" y="1553746"/>
                </a:cubicBezTo>
                <a:cubicBezTo>
                  <a:pt x="5596396" y="1659554"/>
                  <a:pt x="5507120" y="1922677"/>
                  <a:pt x="5573776" y="2195255"/>
                </a:cubicBezTo>
                <a:cubicBezTo>
                  <a:pt x="5640432" y="2467833"/>
                  <a:pt x="5558188" y="2427306"/>
                  <a:pt x="5573776" y="2624889"/>
                </a:cubicBezTo>
                <a:cubicBezTo>
                  <a:pt x="5589364" y="2822472"/>
                  <a:pt x="5510922" y="2935357"/>
                  <a:pt x="5573776" y="3213430"/>
                </a:cubicBezTo>
                <a:cubicBezTo>
                  <a:pt x="5636630" y="3491503"/>
                  <a:pt x="5542335" y="3666407"/>
                  <a:pt x="5573776" y="3801970"/>
                </a:cubicBezTo>
                <a:cubicBezTo>
                  <a:pt x="5605217" y="3937533"/>
                  <a:pt x="5499623" y="4239222"/>
                  <a:pt x="5573776" y="4443479"/>
                </a:cubicBezTo>
                <a:cubicBezTo>
                  <a:pt x="5647929" y="4647736"/>
                  <a:pt x="5551849" y="4960224"/>
                  <a:pt x="5573776" y="5296862"/>
                </a:cubicBezTo>
                <a:cubicBezTo>
                  <a:pt x="5271429" y="5348897"/>
                  <a:pt x="5152774" y="5223781"/>
                  <a:pt x="4904923" y="5296862"/>
                </a:cubicBezTo>
                <a:cubicBezTo>
                  <a:pt x="4657072" y="5369943"/>
                  <a:pt x="4519887" y="5259824"/>
                  <a:pt x="4347545" y="5296862"/>
                </a:cubicBezTo>
                <a:cubicBezTo>
                  <a:pt x="4175203" y="5333900"/>
                  <a:pt x="3991416" y="5288776"/>
                  <a:pt x="3901643" y="5296862"/>
                </a:cubicBezTo>
                <a:cubicBezTo>
                  <a:pt x="3811870" y="5304948"/>
                  <a:pt x="3689349" y="5265400"/>
                  <a:pt x="3511479" y="5296862"/>
                </a:cubicBezTo>
                <a:cubicBezTo>
                  <a:pt x="3333609" y="5328324"/>
                  <a:pt x="3255232" y="5275845"/>
                  <a:pt x="3065577" y="5296862"/>
                </a:cubicBezTo>
                <a:cubicBezTo>
                  <a:pt x="2875922" y="5317879"/>
                  <a:pt x="2747898" y="5250558"/>
                  <a:pt x="2619675" y="5296862"/>
                </a:cubicBezTo>
                <a:cubicBezTo>
                  <a:pt x="2491452" y="5343166"/>
                  <a:pt x="2313166" y="5255932"/>
                  <a:pt x="2229510" y="5296862"/>
                </a:cubicBezTo>
                <a:cubicBezTo>
                  <a:pt x="2145854" y="5337792"/>
                  <a:pt x="1972520" y="5255939"/>
                  <a:pt x="1839346" y="5296862"/>
                </a:cubicBezTo>
                <a:cubicBezTo>
                  <a:pt x="1706172" y="5337785"/>
                  <a:pt x="1396097" y="5249259"/>
                  <a:pt x="1226231" y="5296862"/>
                </a:cubicBezTo>
                <a:cubicBezTo>
                  <a:pt x="1056366" y="5344465"/>
                  <a:pt x="912617" y="5266191"/>
                  <a:pt x="780329" y="5296862"/>
                </a:cubicBezTo>
                <a:cubicBezTo>
                  <a:pt x="648041" y="5327533"/>
                  <a:pt x="224414" y="5272656"/>
                  <a:pt x="0" y="5296862"/>
                </a:cubicBezTo>
                <a:cubicBezTo>
                  <a:pt x="-55397" y="5109774"/>
                  <a:pt x="26955" y="4971886"/>
                  <a:pt x="0" y="4814259"/>
                </a:cubicBezTo>
                <a:cubicBezTo>
                  <a:pt x="-26955" y="4656632"/>
                  <a:pt x="32446" y="4262484"/>
                  <a:pt x="0" y="4119782"/>
                </a:cubicBezTo>
                <a:cubicBezTo>
                  <a:pt x="-32446" y="3977080"/>
                  <a:pt x="11120" y="3878206"/>
                  <a:pt x="0" y="3690147"/>
                </a:cubicBezTo>
                <a:cubicBezTo>
                  <a:pt x="-11120" y="3502088"/>
                  <a:pt x="51917" y="3278135"/>
                  <a:pt x="0" y="3154576"/>
                </a:cubicBezTo>
                <a:cubicBezTo>
                  <a:pt x="-51917" y="3031017"/>
                  <a:pt x="56996" y="2854486"/>
                  <a:pt x="0" y="2619004"/>
                </a:cubicBezTo>
                <a:cubicBezTo>
                  <a:pt x="-56996" y="2383522"/>
                  <a:pt x="48123" y="2244422"/>
                  <a:pt x="0" y="2030464"/>
                </a:cubicBezTo>
                <a:cubicBezTo>
                  <a:pt x="-48123" y="1816506"/>
                  <a:pt x="7946" y="1722428"/>
                  <a:pt x="0" y="1547861"/>
                </a:cubicBezTo>
                <a:cubicBezTo>
                  <a:pt x="-7946" y="1373294"/>
                  <a:pt x="52491" y="1019117"/>
                  <a:pt x="0" y="853383"/>
                </a:cubicBezTo>
                <a:cubicBezTo>
                  <a:pt x="-52491" y="687649"/>
                  <a:pt x="82154" y="278555"/>
                  <a:pt x="0" y="0"/>
                </a:cubicBezTo>
                <a:close/>
              </a:path>
              <a:path w="5573776" h="5296862" stroke="0" extrusionOk="0">
                <a:moveTo>
                  <a:pt x="0" y="0"/>
                </a:moveTo>
                <a:cubicBezTo>
                  <a:pt x="154340" y="-5760"/>
                  <a:pt x="399044" y="55124"/>
                  <a:pt x="668853" y="0"/>
                </a:cubicBezTo>
                <a:cubicBezTo>
                  <a:pt x="938662" y="-55124"/>
                  <a:pt x="1091494" y="2784"/>
                  <a:pt x="1281968" y="0"/>
                </a:cubicBezTo>
                <a:cubicBezTo>
                  <a:pt x="1472443" y="-2784"/>
                  <a:pt x="1658308" y="5908"/>
                  <a:pt x="1839346" y="0"/>
                </a:cubicBezTo>
                <a:cubicBezTo>
                  <a:pt x="2020384" y="-5908"/>
                  <a:pt x="2272705" y="33382"/>
                  <a:pt x="2396724" y="0"/>
                </a:cubicBezTo>
                <a:cubicBezTo>
                  <a:pt x="2520743" y="-33382"/>
                  <a:pt x="2727525" y="37602"/>
                  <a:pt x="2898364" y="0"/>
                </a:cubicBezTo>
                <a:cubicBezTo>
                  <a:pt x="3069203" y="-37602"/>
                  <a:pt x="3238362" y="25381"/>
                  <a:pt x="3400003" y="0"/>
                </a:cubicBezTo>
                <a:cubicBezTo>
                  <a:pt x="3561644" y="-25381"/>
                  <a:pt x="3715410" y="20034"/>
                  <a:pt x="3845905" y="0"/>
                </a:cubicBezTo>
                <a:cubicBezTo>
                  <a:pt x="3976400" y="-20034"/>
                  <a:pt x="4279999" y="36475"/>
                  <a:pt x="4403283" y="0"/>
                </a:cubicBezTo>
                <a:cubicBezTo>
                  <a:pt x="4526567" y="-36475"/>
                  <a:pt x="4735439" y="42468"/>
                  <a:pt x="4960661" y="0"/>
                </a:cubicBezTo>
                <a:cubicBezTo>
                  <a:pt x="5185883" y="-42468"/>
                  <a:pt x="5371023" y="42092"/>
                  <a:pt x="5573776" y="0"/>
                </a:cubicBezTo>
                <a:cubicBezTo>
                  <a:pt x="5600880" y="174359"/>
                  <a:pt x="5517779" y="299134"/>
                  <a:pt x="5573776" y="482603"/>
                </a:cubicBezTo>
                <a:cubicBezTo>
                  <a:pt x="5629773" y="666072"/>
                  <a:pt x="5538021" y="819897"/>
                  <a:pt x="5573776" y="1018175"/>
                </a:cubicBezTo>
                <a:cubicBezTo>
                  <a:pt x="5609531" y="1216453"/>
                  <a:pt x="5531843" y="1415445"/>
                  <a:pt x="5573776" y="1606715"/>
                </a:cubicBezTo>
                <a:cubicBezTo>
                  <a:pt x="5615709" y="1797985"/>
                  <a:pt x="5524834" y="2064505"/>
                  <a:pt x="5573776" y="2301192"/>
                </a:cubicBezTo>
                <a:cubicBezTo>
                  <a:pt x="5622718" y="2537879"/>
                  <a:pt x="5537345" y="2637201"/>
                  <a:pt x="5573776" y="2730827"/>
                </a:cubicBezTo>
                <a:cubicBezTo>
                  <a:pt x="5610207" y="2824453"/>
                  <a:pt x="5528011" y="3124644"/>
                  <a:pt x="5573776" y="3319367"/>
                </a:cubicBezTo>
                <a:cubicBezTo>
                  <a:pt x="5619541" y="3514090"/>
                  <a:pt x="5516420" y="3685025"/>
                  <a:pt x="5573776" y="3801970"/>
                </a:cubicBezTo>
                <a:cubicBezTo>
                  <a:pt x="5631132" y="3918915"/>
                  <a:pt x="5535129" y="4017490"/>
                  <a:pt x="5573776" y="4231604"/>
                </a:cubicBezTo>
                <a:cubicBezTo>
                  <a:pt x="5612423" y="4445718"/>
                  <a:pt x="5480414" y="5015066"/>
                  <a:pt x="5573776" y="5296862"/>
                </a:cubicBezTo>
                <a:cubicBezTo>
                  <a:pt x="5329660" y="5341768"/>
                  <a:pt x="5184040" y="5252630"/>
                  <a:pt x="5072136" y="5296862"/>
                </a:cubicBezTo>
                <a:cubicBezTo>
                  <a:pt x="4960232" y="5341094"/>
                  <a:pt x="4710202" y="5225160"/>
                  <a:pt x="4459021" y="5296862"/>
                </a:cubicBezTo>
                <a:cubicBezTo>
                  <a:pt x="4207841" y="5368564"/>
                  <a:pt x="4036613" y="5248519"/>
                  <a:pt x="3901643" y="5296862"/>
                </a:cubicBezTo>
                <a:cubicBezTo>
                  <a:pt x="3766673" y="5345205"/>
                  <a:pt x="3551755" y="5268857"/>
                  <a:pt x="3455741" y="5296862"/>
                </a:cubicBezTo>
                <a:cubicBezTo>
                  <a:pt x="3359727" y="5324867"/>
                  <a:pt x="2985337" y="5280582"/>
                  <a:pt x="2786888" y="5296862"/>
                </a:cubicBezTo>
                <a:cubicBezTo>
                  <a:pt x="2588439" y="5313142"/>
                  <a:pt x="2415605" y="5277651"/>
                  <a:pt x="2118035" y="5296862"/>
                </a:cubicBezTo>
                <a:cubicBezTo>
                  <a:pt x="1820465" y="5316073"/>
                  <a:pt x="1725710" y="5292636"/>
                  <a:pt x="1504920" y="5296862"/>
                </a:cubicBezTo>
                <a:cubicBezTo>
                  <a:pt x="1284131" y="5301088"/>
                  <a:pt x="1162040" y="5286103"/>
                  <a:pt x="891804" y="5296862"/>
                </a:cubicBezTo>
                <a:cubicBezTo>
                  <a:pt x="621568" y="5307621"/>
                  <a:pt x="316050" y="5226496"/>
                  <a:pt x="0" y="5296862"/>
                </a:cubicBezTo>
                <a:cubicBezTo>
                  <a:pt x="-73726" y="5087144"/>
                  <a:pt x="25596" y="4845583"/>
                  <a:pt x="0" y="4602385"/>
                </a:cubicBezTo>
                <a:cubicBezTo>
                  <a:pt x="-25596" y="4359187"/>
                  <a:pt x="35318" y="4081997"/>
                  <a:pt x="0" y="3907907"/>
                </a:cubicBezTo>
                <a:cubicBezTo>
                  <a:pt x="-35318" y="3733817"/>
                  <a:pt x="53398" y="3399327"/>
                  <a:pt x="0" y="3213430"/>
                </a:cubicBezTo>
                <a:cubicBezTo>
                  <a:pt x="-53398" y="3027533"/>
                  <a:pt x="27461" y="2985666"/>
                  <a:pt x="0" y="2783795"/>
                </a:cubicBezTo>
                <a:cubicBezTo>
                  <a:pt x="-27461" y="2581924"/>
                  <a:pt x="58192" y="2451944"/>
                  <a:pt x="0" y="2195255"/>
                </a:cubicBezTo>
                <a:cubicBezTo>
                  <a:pt x="-58192" y="1938566"/>
                  <a:pt x="24827" y="1838136"/>
                  <a:pt x="0" y="1553746"/>
                </a:cubicBezTo>
                <a:cubicBezTo>
                  <a:pt x="-24827" y="1269356"/>
                  <a:pt x="45310" y="1278196"/>
                  <a:pt x="0" y="1018175"/>
                </a:cubicBezTo>
                <a:cubicBezTo>
                  <a:pt x="-45310" y="758154"/>
                  <a:pt x="17140" y="21732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544587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3539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62F3-DA8D-A0CF-0F28-814D9108D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09F8-72B8-C16C-D723-9409D438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1" y="365125"/>
            <a:ext cx="9996350" cy="815975"/>
          </a:xfrm>
        </p:spPr>
        <p:txBody>
          <a:bodyPr anchor="b"/>
          <a:lstStyle/>
          <a:p>
            <a:r>
              <a:rPr lang="en-US" dirty="0"/>
              <a:t>340B: CSRO Policy Principles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732FAC-E896-B2D0-6B4B-FA7D86C2004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5963" y="1409700"/>
          <a:ext cx="9754933" cy="472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775">
                  <a:extLst>
                    <a:ext uri="{9D8B030D-6E8A-4147-A177-3AD203B41FA5}">
                      <a16:colId xmlns:a16="http://schemas.microsoft.com/office/drawing/2014/main" val="2167189000"/>
                    </a:ext>
                  </a:extLst>
                </a:gridCol>
                <a:gridCol w="8900158">
                  <a:extLst>
                    <a:ext uri="{9D8B030D-6E8A-4147-A177-3AD203B41FA5}">
                      <a16:colId xmlns:a16="http://schemas.microsoft.com/office/drawing/2014/main" val="3541450913"/>
                    </a:ext>
                  </a:extLst>
                </a:gridCol>
              </a:tblGrid>
              <a:tr h="94324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6000" dirty="0">
                          <a:solidFill>
                            <a:srgbClr val="74C04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dirty="0">
                        <a:solidFill>
                          <a:srgbClr val="74C04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Support safety-net providers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participating in the 340B program who provide care to low-income and uninsured patients in underserved communities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37832"/>
                  </a:ext>
                </a:extLst>
              </a:tr>
              <a:tr h="94324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6000" dirty="0">
                          <a:solidFill>
                            <a:srgbClr val="74C04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dirty="0">
                        <a:solidFill>
                          <a:srgbClr val="74C04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Clarify the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definition of “patient”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ensure that underserved, low-income and uninsured patients receive discounted medications, as the program intended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179279"/>
                  </a:ext>
                </a:extLst>
              </a:tr>
              <a:tr h="94989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6000" dirty="0">
                          <a:solidFill>
                            <a:srgbClr val="74C04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dirty="0">
                        <a:solidFill>
                          <a:srgbClr val="74C04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low-income and uninsured eligible patients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receive 340B drug discounts intended for them through their providing 340B covered entity and associated contract pharmacy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168902"/>
                  </a:ext>
                </a:extLst>
              </a:tr>
              <a:tr h="94324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6000" dirty="0">
                          <a:solidFill>
                            <a:srgbClr val="74C04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dirty="0">
                        <a:solidFill>
                          <a:srgbClr val="74C04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Improve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oversight, transparency, accountability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and reporting for 340B covered entities to promote trust and accountability within the 340B program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989472"/>
                  </a:ext>
                </a:extLst>
              </a:tr>
              <a:tr h="94324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6000" dirty="0">
                          <a:solidFill>
                            <a:srgbClr val="74C04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dirty="0">
                        <a:solidFill>
                          <a:srgbClr val="74C04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Implement standards for 340B child sites that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minimize large healthcare system consolidation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that threatens independent rheumatology practices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04" marR="522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49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7801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DBAAC2F5E34448AEE3D832DCFB51A" ma:contentTypeVersion="11" ma:contentTypeDescription="Create a new document." ma:contentTypeScope="" ma:versionID="159895837d438ece3875f8037bc64d8f">
  <xsd:schema xmlns:xsd="http://www.w3.org/2001/XMLSchema" xmlns:xs="http://www.w3.org/2001/XMLSchema" xmlns:p="http://schemas.microsoft.com/office/2006/metadata/properties" xmlns:ns2="39303b86-646c-4233-aa27-27147774ec55" xmlns:ns3="a677cffb-8bf4-4fab-9f8b-b73f5c71ea8b" targetNamespace="http://schemas.microsoft.com/office/2006/metadata/properties" ma:root="true" ma:fieldsID="f284a978a9cd0f873df5e3350ac898e1" ns2:_="" ns3:_="">
    <xsd:import namespace="39303b86-646c-4233-aa27-27147774ec55"/>
    <xsd:import namespace="a677cffb-8bf4-4fab-9f8b-b73f5c71e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03b86-646c-4233-aa27-27147774ec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3058926-e310-4f8c-8682-0c77ed832c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7cffb-8bf4-4fab-9f8b-b73f5c71ea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6bdfd2b-ab40-4f77-8ce1-2771d1c94a49}" ma:internalName="TaxCatchAll" ma:showField="CatchAllData" ma:web="a677cffb-8bf4-4fab-9f8b-b73f5c71e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303b86-646c-4233-aa27-27147774ec55">
      <Terms xmlns="http://schemas.microsoft.com/office/infopath/2007/PartnerControls"/>
    </lcf76f155ced4ddcb4097134ff3c332f>
    <TaxCatchAll xmlns="a677cffb-8bf4-4fab-9f8b-b73f5c71ea8b" xsi:nil="true"/>
  </documentManagement>
</p:properties>
</file>

<file path=customXml/itemProps1.xml><?xml version="1.0" encoding="utf-8"?>
<ds:datastoreItem xmlns:ds="http://schemas.openxmlformats.org/officeDocument/2006/customXml" ds:itemID="{8CFE47E9-0C9F-4AFB-8C24-77717914F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303b86-646c-4233-aa27-27147774ec55"/>
    <ds:schemaRef ds:uri="a677cffb-8bf4-4fab-9f8b-b73f5c71e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069833-F1B7-4D1D-86E7-76B8FC451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82B09-DB75-4946-B189-24E587B1ABF0}">
  <ds:schemaRefs>
    <ds:schemaRef ds:uri="3c7d5888-e533-4d6b-9fa0-95005417cd63"/>
    <ds:schemaRef ds:uri="http://purl.org/dc/terms/"/>
    <ds:schemaRef ds:uri="532309c4-860d-457e-8b7a-65f230b3710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9303b86-646c-4233-aa27-27147774ec55"/>
    <ds:schemaRef ds:uri="a677cffb-8bf4-4fab-9f8b-b73f5c71ea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271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ADLaM Display</vt:lpstr>
      <vt:lpstr>Arial</vt:lpstr>
      <vt:lpstr>Arial Narrow</vt:lpstr>
      <vt:lpstr>Calibri</vt:lpstr>
      <vt:lpstr>Calibri Light</vt:lpstr>
      <vt:lpstr>Courier New</vt:lpstr>
      <vt:lpstr>Wingdings</vt:lpstr>
      <vt:lpstr>1_Office Theme</vt:lpstr>
      <vt:lpstr>3_Office Theme</vt:lpstr>
      <vt:lpstr>Office Theme</vt:lpstr>
      <vt:lpstr>Advocacy Insider</vt:lpstr>
      <vt:lpstr>Coalition of State Rheumatology Organizations</vt:lpstr>
      <vt:lpstr>340B: Impact on Rheumatology</vt:lpstr>
      <vt:lpstr>Follow the Dollar: 340B Hospital Buy-and-Bill Model</vt:lpstr>
      <vt:lpstr>PowerPoint Presentation</vt:lpstr>
      <vt:lpstr>340B: CSRO Policy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amariec631@outlook.com</dc:creator>
  <cp:lastModifiedBy>Marcia Horn</cp:lastModifiedBy>
  <cp:revision>366</cp:revision>
  <dcterms:created xsi:type="dcterms:W3CDTF">2021-03-24T17:48:51Z</dcterms:created>
  <dcterms:modified xsi:type="dcterms:W3CDTF">2025-07-15T07:33:04Z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0x010100C94DBAAC2F5E34448AEE3D832DCFB51A</vt:lpwstr>
  </property>
  <property fmtid="{D5CDD505-2E9C-101B-9397-08002B2CF9AE}" pid="3" name="MediaServiceImageTags">
    <vt:lpwstr/>
  </property>
</Properties>
</file>